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2" d="100"/>
          <a:sy n="112" d="100"/>
        </p:scale>
        <p:origin x="-610" y="-72"/>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6350c76bc4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6350c76bc4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635a1ee681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635a1ee68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6350c76bc4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6350c76bc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6350c76bc4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6350c76bc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6350c76bc4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6350c76bc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6350c76bc4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6350c76bc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634921bcab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634921bca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6350c76bc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6350c76bc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62a8e659e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62a8e659e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62a8e659e1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62a8e659e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634921bca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634921bca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62a8e659e1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62a8e659e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635a1ee681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635a1ee68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635a1ee681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635a1ee68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350c76bc4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6350c76bc4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635a1ee68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635a1ee68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ea.texas.gov/Academics/College,_Career,_and_Military_Prep/Career_and_Technical_Education/Industry-Based_Certification_Resource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drive.google.com/file/d/1WfRQmW6Y-7YGWmsTBHKm8ScUDAtMKaS-/view?usp=sharin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certiport.pearsonvue.com/Educator-resources/Get-started"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https://tealprod.tea.state.tx.us/fsp/Reports/ReportSelection.aspx"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livebinders.com/b/2419460"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www.livebinders.com/b/2422957"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docs.google.com/spreadsheets/d/1DpiN33qxkw-ZKoiSOjE1AWALkKTQSIqRqgHhwJQbNYY/edit?usp=sharin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s://twc.texas.gov/partners/target-occupation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drive.google.com/file/d/1yLYWBk5l9moRTHYK4YeunkQoOsjd_PXa/view?usp=sharing"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drive.google.com/file/d/1rJc_O2EBJsW9x9VDoWrgitqRtLkwBd2o/view?usp=sharing"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79400"/>
            <a:ext cx="8520600" cy="3009300"/>
          </a:xfrm>
          <a:prstGeom prst="rect">
            <a:avLst/>
          </a:prstGeom>
        </p:spPr>
        <p:txBody>
          <a:bodyPr spcFirstLastPara="1" wrap="square" lIns="91425" tIns="0" rIns="91425" bIns="0" anchor="b" anchorCtr="0">
            <a:noAutofit/>
          </a:bodyPr>
          <a:lstStyle/>
          <a:p>
            <a:pPr marL="0" lvl="0" indent="0" algn="ctr" rtl="0">
              <a:spcBef>
                <a:spcPts val="0"/>
              </a:spcBef>
              <a:spcAft>
                <a:spcPts val="0"/>
              </a:spcAft>
              <a:buNone/>
            </a:pPr>
            <a:r>
              <a:rPr lang="en"/>
              <a:t>Grand Saline</a:t>
            </a:r>
            <a:endParaRPr/>
          </a:p>
          <a:p>
            <a:pPr marL="0" lvl="0" indent="0" algn="ctr" rtl="0">
              <a:spcBef>
                <a:spcPts val="0"/>
              </a:spcBef>
              <a:spcAft>
                <a:spcPts val="0"/>
              </a:spcAft>
              <a:buNone/>
            </a:pPr>
            <a:r>
              <a:rPr lang="en"/>
              <a:t> CTE Advisory Committee Meeting</a:t>
            </a:r>
            <a:endParaRPr/>
          </a:p>
        </p:txBody>
      </p:sp>
      <p:sp>
        <p:nvSpPr>
          <p:cNvPr id="55" name="Google Shape;55;p13"/>
          <p:cNvSpPr txBox="1">
            <a:spLocks noGrp="1"/>
          </p:cNvSpPr>
          <p:nvPr>
            <p:ph type="subTitle" idx="1"/>
          </p:nvPr>
        </p:nvSpPr>
        <p:spPr>
          <a:xfrm>
            <a:off x="311700" y="35753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September 16, 2019</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txBox="1">
            <a:spLocks noGrp="1"/>
          </p:cNvSpPr>
          <p:nvPr>
            <p:ph type="title"/>
          </p:nvPr>
        </p:nvSpPr>
        <p:spPr>
          <a:xfrm>
            <a:off x="311700" y="1276125"/>
            <a:ext cx="3117300" cy="348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IBC One-Page Reference Documents</a:t>
            </a:r>
            <a:endParaRPr/>
          </a:p>
        </p:txBody>
      </p:sp>
      <p:pic>
        <p:nvPicPr>
          <p:cNvPr id="114" name="Google Shape;114;p22">
            <a:hlinkClick r:id="rId3"/>
          </p:cNvPr>
          <p:cNvPicPr preferRelativeResize="0"/>
          <p:nvPr/>
        </p:nvPicPr>
        <p:blipFill>
          <a:blip r:embed="rId4">
            <a:alphaModFix/>
          </a:blip>
          <a:stretch>
            <a:fillRect/>
          </a:stretch>
        </p:blipFill>
        <p:spPr>
          <a:xfrm>
            <a:off x="3504950" y="297125"/>
            <a:ext cx="5543574" cy="45492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CTE Funding</a:t>
            </a:r>
            <a:endParaRPr/>
          </a:p>
        </p:txBody>
      </p:sp>
      <p:pic>
        <p:nvPicPr>
          <p:cNvPr id="120" name="Google Shape;120;p23">
            <a:hlinkClick r:id="rId3"/>
          </p:cNvPr>
          <p:cNvPicPr preferRelativeResize="0"/>
          <p:nvPr/>
        </p:nvPicPr>
        <p:blipFill>
          <a:blip r:embed="rId4">
            <a:alphaModFix/>
          </a:blip>
          <a:stretch>
            <a:fillRect/>
          </a:stretch>
        </p:blipFill>
        <p:spPr>
          <a:xfrm>
            <a:off x="977050" y="1159250"/>
            <a:ext cx="7344751" cy="35631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124"/>
        <p:cNvGrpSpPr/>
        <p:nvPr/>
      </p:nvGrpSpPr>
      <p:grpSpPr>
        <a:xfrm>
          <a:off x="0" y="0"/>
          <a:ext cx="0" cy="0"/>
          <a:chOff x="0" y="0"/>
          <a:chExt cx="0" cy="0"/>
        </a:xfrm>
      </p:grpSpPr>
      <p:sp>
        <p:nvSpPr>
          <p:cNvPr id="125" name="Google Shape;125;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MOS Certification Exams</a:t>
            </a:r>
            <a:endParaRPr/>
          </a:p>
        </p:txBody>
      </p:sp>
      <p:pic>
        <p:nvPicPr>
          <p:cNvPr id="126" name="Google Shape;126;p24">
            <a:hlinkClick r:id="rId3"/>
          </p:cNvPr>
          <p:cNvPicPr preferRelativeResize="0"/>
          <p:nvPr/>
        </p:nvPicPr>
        <p:blipFill>
          <a:blip r:embed="rId4">
            <a:alphaModFix/>
          </a:blip>
          <a:stretch>
            <a:fillRect/>
          </a:stretch>
        </p:blipFill>
        <p:spPr>
          <a:xfrm>
            <a:off x="0" y="1292794"/>
            <a:ext cx="9143998" cy="2811162"/>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Summary of Finances</a:t>
            </a:r>
            <a:endParaRPr/>
          </a:p>
        </p:txBody>
      </p:sp>
      <p:sp>
        <p:nvSpPr>
          <p:cNvPr id="132" name="Google Shape;132;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33" name="Google Shape;133;p25">
            <a:hlinkClick r:id="rId3"/>
          </p:cNvPr>
          <p:cNvPicPr preferRelativeResize="0"/>
          <p:nvPr/>
        </p:nvPicPr>
        <p:blipFill>
          <a:blip r:embed="rId4">
            <a:alphaModFix/>
          </a:blip>
          <a:stretch>
            <a:fillRect/>
          </a:stretch>
        </p:blipFill>
        <p:spPr>
          <a:xfrm>
            <a:off x="0" y="1548342"/>
            <a:ext cx="9144003" cy="204681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40" name="Google Shape;140;p26"/>
          <p:cNvPicPr preferRelativeResize="0"/>
          <p:nvPr/>
        </p:nvPicPr>
        <p:blipFill>
          <a:blip r:embed="rId3">
            <a:alphaModFix/>
          </a:blip>
          <a:stretch>
            <a:fillRect/>
          </a:stretch>
        </p:blipFill>
        <p:spPr>
          <a:xfrm>
            <a:off x="1599900" y="-1"/>
            <a:ext cx="5944210" cy="51435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47" name="Google Shape;147;p27"/>
          <p:cNvPicPr preferRelativeResize="0"/>
          <p:nvPr/>
        </p:nvPicPr>
        <p:blipFill>
          <a:blip r:embed="rId3">
            <a:alphaModFix/>
          </a:blip>
          <a:stretch>
            <a:fillRect/>
          </a:stretch>
        </p:blipFill>
        <p:spPr>
          <a:xfrm>
            <a:off x="1644835" y="0"/>
            <a:ext cx="5854332" cy="51435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Upcoming Sessions</a:t>
            </a:r>
            <a:endParaRPr/>
          </a:p>
        </p:txBody>
      </p:sp>
      <p:sp>
        <p:nvSpPr>
          <p:cNvPr id="153" name="Google Shape;153;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September 18 - CTAT meeting, Hallsville ISD</a:t>
            </a:r>
            <a:endParaRPr/>
          </a:p>
          <a:p>
            <a:pPr marL="0" lvl="0" indent="0" algn="l" rtl="0">
              <a:spcBef>
                <a:spcPts val="1600"/>
              </a:spcBef>
              <a:spcAft>
                <a:spcPts val="0"/>
              </a:spcAft>
              <a:buNone/>
            </a:pPr>
            <a:r>
              <a:rPr lang="en"/>
              <a:t>September 30 - CTE Program Management, Region 7 ESC</a:t>
            </a:r>
            <a:endParaRPr/>
          </a:p>
          <a:p>
            <a:pPr marL="0" lvl="0" indent="0" algn="l" rtl="0">
              <a:spcBef>
                <a:spcPts val="1600"/>
              </a:spcBef>
              <a:spcAft>
                <a:spcPts val="0"/>
              </a:spcAft>
              <a:buNone/>
            </a:pPr>
            <a:r>
              <a:rPr lang="en"/>
              <a:t>October 4 - CTE &amp; PEIMS, Region 7 ESC</a:t>
            </a:r>
            <a:endParaRPr/>
          </a:p>
          <a:p>
            <a:pPr marL="0" lvl="0" indent="0" algn="l" rtl="0">
              <a:spcBef>
                <a:spcPts val="1600"/>
              </a:spcBef>
              <a:spcAft>
                <a:spcPts val="0"/>
              </a:spcAft>
              <a:buNone/>
            </a:pPr>
            <a:r>
              <a:rPr lang="en"/>
              <a:t>October 7-8 - NCCER Instructor Certification, Region 7 ESC</a:t>
            </a:r>
            <a:endParaRPr/>
          </a:p>
          <a:p>
            <a:pPr marL="0" lvl="0" indent="0" algn="l" rtl="0">
              <a:spcBef>
                <a:spcPts val="1600"/>
              </a:spcBef>
              <a:spcAft>
                <a:spcPts val="0"/>
              </a:spcAft>
              <a:buNone/>
            </a:pPr>
            <a:r>
              <a:rPr lang="en"/>
              <a:t>October 29 - CTE Programs of Study and Perkins V Overview - Region 7 ESC</a:t>
            </a:r>
            <a:endParaRPr/>
          </a:p>
          <a:p>
            <a:pPr marL="0" lvl="0" indent="0" algn="l" rtl="0">
              <a:spcBef>
                <a:spcPts val="1600"/>
              </a:spcBef>
              <a:spcAft>
                <a:spcPts val="0"/>
              </a:spcAft>
              <a:buNone/>
            </a:pPr>
            <a:r>
              <a:rPr lang="en"/>
              <a:t>November 14 - CCMR Leadership, Kilgore College</a:t>
            </a:r>
            <a:endParaRPr/>
          </a:p>
          <a:p>
            <a:pPr marL="0" lvl="0" indent="0" algn="l" rtl="0">
              <a:spcBef>
                <a:spcPts val="1600"/>
              </a:spcBef>
              <a:spcAft>
                <a:spcPts val="16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CTE Livebinders</a:t>
            </a:r>
            <a:endParaRPr/>
          </a:p>
        </p:txBody>
      </p:sp>
      <p:sp>
        <p:nvSpPr>
          <p:cNvPr id="159" name="Google Shape;159;p29"/>
          <p:cNvSpPr txBox="1">
            <a:spLocks noGrp="1"/>
          </p:cNvSpPr>
          <p:nvPr>
            <p:ph type="body" idx="1"/>
          </p:nvPr>
        </p:nvSpPr>
        <p:spPr>
          <a:xfrm>
            <a:off x="389625" y="12401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CTE Program Management</a:t>
            </a:r>
            <a:endParaRPr/>
          </a:p>
          <a:p>
            <a:pPr marL="0" lvl="0" indent="0" algn="l" rtl="0">
              <a:spcBef>
                <a:spcPts val="1600"/>
              </a:spcBef>
              <a:spcAft>
                <a:spcPts val="0"/>
              </a:spcAft>
              <a:buNone/>
            </a:pPr>
            <a:endParaRPr/>
          </a:p>
          <a:p>
            <a:pPr marL="0" lvl="0" indent="0" algn="l" rtl="0">
              <a:spcBef>
                <a:spcPts val="1600"/>
              </a:spcBef>
              <a:spcAft>
                <a:spcPts val="0"/>
              </a:spcAft>
              <a:buNone/>
            </a:pPr>
            <a:r>
              <a:rPr lang="en" u="sng">
                <a:solidFill>
                  <a:schemeClr val="hlink"/>
                </a:solidFill>
                <a:hlinkClick r:id="rId4"/>
              </a:rPr>
              <a:t>CCMR</a:t>
            </a:r>
            <a:endParaRPr/>
          </a:p>
          <a:p>
            <a:pPr marL="0" lvl="0" indent="0" algn="l" rtl="0">
              <a:spcBef>
                <a:spcPts val="160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SSA Member Benefits</a:t>
            </a:r>
            <a:endParaRPr/>
          </a:p>
        </p:txBody>
      </p:sp>
      <p:sp>
        <p:nvSpPr>
          <p:cNvPr id="61" name="Google Shape;61;p14"/>
          <p:cNvSpPr txBox="1">
            <a:spLocks noGrp="1"/>
          </p:cNvSpPr>
          <p:nvPr>
            <p:ph type="body" idx="1"/>
          </p:nvPr>
        </p:nvSpPr>
        <p:spPr>
          <a:xfrm>
            <a:off x="311700" y="1017725"/>
            <a:ext cx="8520600" cy="39960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900"/>
              </a:spcBef>
              <a:spcAft>
                <a:spcPts val="0"/>
              </a:spcAft>
              <a:buClr>
                <a:schemeClr val="dk1"/>
              </a:buClr>
              <a:buSzPts val="1400"/>
              <a:buFont typeface="Verdana"/>
              <a:buChar char="●"/>
            </a:pPr>
            <a:r>
              <a:rPr lang="en" sz="1400">
                <a:solidFill>
                  <a:schemeClr val="dk1"/>
                </a:solidFill>
                <a:latin typeface="Verdana"/>
                <a:ea typeface="Verdana"/>
                <a:cs typeface="Verdana"/>
                <a:sym typeface="Verdana"/>
              </a:rPr>
              <a:t>Carl Perkins CTE Grant support</a:t>
            </a:r>
            <a:endParaRPr sz="1400">
              <a:solidFill>
                <a:schemeClr val="dk1"/>
              </a:solidFill>
              <a:latin typeface="Verdana"/>
              <a:ea typeface="Verdana"/>
              <a:cs typeface="Verdana"/>
              <a:sym typeface="Verdana"/>
            </a:endParaRPr>
          </a:p>
          <a:p>
            <a:pPr marL="457200" lvl="0" indent="-317500" algn="l" rtl="0">
              <a:lnSpc>
                <a:spcPct val="150000"/>
              </a:lnSpc>
              <a:spcBef>
                <a:spcPts val="0"/>
              </a:spcBef>
              <a:spcAft>
                <a:spcPts val="0"/>
              </a:spcAft>
              <a:buClr>
                <a:schemeClr val="dk1"/>
              </a:buClr>
              <a:buSzPts val="1400"/>
              <a:buFont typeface="Verdana"/>
              <a:buChar char="●"/>
            </a:pPr>
            <a:r>
              <a:rPr lang="en" sz="1400">
                <a:solidFill>
                  <a:schemeClr val="dk1"/>
                </a:solidFill>
                <a:latin typeface="Verdana"/>
                <a:ea typeface="Verdana"/>
                <a:cs typeface="Verdana"/>
                <a:sym typeface="Verdana"/>
              </a:rPr>
              <a:t>Professional development </a:t>
            </a:r>
            <a:endParaRPr sz="1400">
              <a:solidFill>
                <a:schemeClr val="dk1"/>
              </a:solidFill>
              <a:latin typeface="Verdana"/>
              <a:ea typeface="Verdana"/>
              <a:cs typeface="Verdana"/>
              <a:sym typeface="Verdana"/>
            </a:endParaRPr>
          </a:p>
          <a:p>
            <a:pPr marL="457200" lvl="0" indent="-317500" algn="l" rtl="0">
              <a:lnSpc>
                <a:spcPct val="150000"/>
              </a:lnSpc>
              <a:spcBef>
                <a:spcPts val="0"/>
              </a:spcBef>
              <a:spcAft>
                <a:spcPts val="0"/>
              </a:spcAft>
              <a:buClr>
                <a:schemeClr val="dk1"/>
              </a:buClr>
              <a:buSzPts val="1400"/>
              <a:buFont typeface="Verdana"/>
              <a:buChar char="●"/>
            </a:pPr>
            <a:r>
              <a:rPr lang="en" sz="1400">
                <a:solidFill>
                  <a:schemeClr val="dk1"/>
                </a:solidFill>
                <a:latin typeface="Verdana"/>
                <a:ea typeface="Verdana"/>
                <a:cs typeface="Verdana"/>
                <a:sym typeface="Verdana"/>
              </a:rPr>
              <a:t>Training in the use of online College and Career Readiness resources (Texas Career Check, Texas Genuine, Texas Reality Check,  Texas On Course, etc.)</a:t>
            </a:r>
            <a:endParaRPr sz="1400">
              <a:solidFill>
                <a:schemeClr val="dk1"/>
              </a:solidFill>
              <a:latin typeface="Verdana"/>
              <a:ea typeface="Verdana"/>
              <a:cs typeface="Verdana"/>
              <a:sym typeface="Verdana"/>
            </a:endParaRPr>
          </a:p>
          <a:p>
            <a:pPr marL="457200" lvl="0" indent="-317500" algn="l" rtl="0">
              <a:lnSpc>
                <a:spcPct val="150000"/>
              </a:lnSpc>
              <a:spcBef>
                <a:spcPts val="0"/>
              </a:spcBef>
              <a:spcAft>
                <a:spcPts val="0"/>
              </a:spcAft>
              <a:buClr>
                <a:schemeClr val="dk1"/>
              </a:buClr>
              <a:buSzPts val="1400"/>
              <a:buFont typeface="Verdana"/>
              <a:buChar char="●"/>
            </a:pPr>
            <a:r>
              <a:rPr lang="en" sz="1400">
                <a:solidFill>
                  <a:schemeClr val="dk1"/>
                </a:solidFill>
                <a:latin typeface="Verdana"/>
                <a:ea typeface="Verdana"/>
                <a:cs typeface="Verdana"/>
                <a:sym typeface="Verdana"/>
              </a:rPr>
              <a:t>Provide the opportunity to purchase equipment and/or software, such as MOS vouchers, to support programs of study that lead to Industry Based Certifications on the TEA approved list. </a:t>
            </a:r>
            <a:endParaRPr sz="1400">
              <a:solidFill>
                <a:schemeClr val="dk1"/>
              </a:solidFill>
              <a:latin typeface="Verdana"/>
              <a:ea typeface="Verdana"/>
              <a:cs typeface="Verdana"/>
              <a:sym typeface="Verdana"/>
            </a:endParaRPr>
          </a:p>
          <a:p>
            <a:pPr marL="457200" lvl="0" indent="-317500" algn="l" rtl="0">
              <a:lnSpc>
                <a:spcPct val="150000"/>
              </a:lnSpc>
              <a:spcBef>
                <a:spcPts val="0"/>
              </a:spcBef>
              <a:spcAft>
                <a:spcPts val="0"/>
              </a:spcAft>
              <a:buClr>
                <a:schemeClr val="dk1"/>
              </a:buClr>
              <a:buSzPts val="1400"/>
              <a:buFont typeface="Verdana"/>
              <a:buChar char="●"/>
            </a:pPr>
            <a:r>
              <a:rPr lang="en" sz="1400">
                <a:solidFill>
                  <a:schemeClr val="dk1"/>
                </a:solidFill>
                <a:latin typeface="Verdana"/>
                <a:ea typeface="Verdana"/>
                <a:cs typeface="Verdana"/>
                <a:sym typeface="Verdana"/>
              </a:rPr>
              <a:t>Provide NCCER teacher training for up to 3 teachers.</a:t>
            </a:r>
            <a:endParaRPr sz="1400">
              <a:solidFill>
                <a:schemeClr val="dk1"/>
              </a:solidFill>
              <a:latin typeface="Verdana"/>
              <a:ea typeface="Verdana"/>
              <a:cs typeface="Verdana"/>
              <a:sym typeface="Verdana"/>
            </a:endParaRPr>
          </a:p>
          <a:p>
            <a:pPr marL="457200" lvl="0" indent="-317500" algn="l" rtl="0">
              <a:lnSpc>
                <a:spcPct val="150000"/>
              </a:lnSpc>
              <a:spcBef>
                <a:spcPts val="0"/>
              </a:spcBef>
              <a:spcAft>
                <a:spcPts val="0"/>
              </a:spcAft>
              <a:buClr>
                <a:schemeClr val="dk1"/>
              </a:buClr>
              <a:buSzPts val="1400"/>
              <a:buFont typeface="Verdana"/>
              <a:buChar char="●"/>
            </a:pPr>
            <a:r>
              <a:rPr lang="en" sz="1400">
                <a:solidFill>
                  <a:schemeClr val="dk1"/>
                </a:solidFill>
                <a:latin typeface="Verdana"/>
                <a:ea typeface="Verdana"/>
                <a:cs typeface="Verdana"/>
                <a:sym typeface="Verdana"/>
              </a:rPr>
              <a:t>Assist LEA with implementation of NCCER student certifications.</a:t>
            </a:r>
            <a:endParaRPr sz="1400">
              <a:solidFill>
                <a:schemeClr val="dk1"/>
              </a:solidFill>
              <a:latin typeface="Verdana"/>
              <a:ea typeface="Verdana"/>
              <a:cs typeface="Verdana"/>
              <a:sym typeface="Verdana"/>
            </a:endParaRPr>
          </a:p>
          <a:p>
            <a:pPr marL="457200" lvl="0" indent="-317500" algn="l" rtl="0">
              <a:lnSpc>
                <a:spcPct val="150000"/>
              </a:lnSpc>
              <a:spcBef>
                <a:spcPts val="0"/>
              </a:spcBef>
              <a:spcAft>
                <a:spcPts val="0"/>
              </a:spcAft>
              <a:buClr>
                <a:schemeClr val="dk1"/>
              </a:buClr>
              <a:buSzPts val="1400"/>
              <a:buFont typeface="Verdana"/>
              <a:buChar char="●"/>
            </a:pPr>
            <a:r>
              <a:rPr lang="en" sz="1400">
                <a:solidFill>
                  <a:schemeClr val="dk1"/>
                </a:solidFill>
                <a:latin typeface="Verdana"/>
                <a:ea typeface="Verdana"/>
                <a:cs typeface="Verdana"/>
                <a:sym typeface="Verdana"/>
              </a:rPr>
              <a:t>Assist counselor with the development of the 4/6-year plans to achieve the required implementation of the Programs of Study. </a:t>
            </a:r>
            <a:endParaRPr sz="1400">
              <a:solidFill>
                <a:schemeClr val="dk1"/>
              </a:solidFill>
              <a:latin typeface="Verdana"/>
              <a:ea typeface="Verdana"/>
              <a:cs typeface="Verdana"/>
              <a:sym typeface="Verdana"/>
            </a:endParaRPr>
          </a:p>
          <a:p>
            <a:pPr marL="0" lvl="0" indent="0" algn="l" rtl="0">
              <a:spcBef>
                <a:spcPts val="900"/>
              </a:spcBef>
              <a:spcAft>
                <a:spcPts val="1600"/>
              </a:spcAft>
              <a:buNone/>
            </a:pPr>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SSA Member Benefits, cont’d. </a:t>
            </a:r>
            <a:endParaRPr/>
          </a:p>
        </p:txBody>
      </p:sp>
      <p:sp>
        <p:nvSpPr>
          <p:cNvPr id="67" name="Google Shape;67;p15"/>
          <p:cNvSpPr txBox="1">
            <a:spLocks noGrp="1"/>
          </p:cNvSpPr>
          <p:nvPr>
            <p:ph type="body" idx="1"/>
          </p:nvPr>
        </p:nvSpPr>
        <p:spPr>
          <a:xfrm>
            <a:off x="311700" y="1152475"/>
            <a:ext cx="8520600" cy="38613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900"/>
              </a:spcBef>
              <a:spcAft>
                <a:spcPts val="0"/>
              </a:spcAft>
              <a:buClr>
                <a:schemeClr val="dk1"/>
              </a:buClr>
              <a:buSzPts val="1400"/>
              <a:buFont typeface="Verdana"/>
              <a:buChar char="●"/>
            </a:pPr>
            <a:r>
              <a:rPr lang="en" sz="1400">
                <a:solidFill>
                  <a:schemeClr val="dk1"/>
                </a:solidFill>
                <a:latin typeface="Verdana"/>
                <a:ea typeface="Verdana"/>
                <a:cs typeface="Verdana"/>
                <a:sym typeface="Verdana"/>
              </a:rPr>
              <a:t>On-site technical assistance</a:t>
            </a:r>
            <a:endParaRPr sz="1400">
              <a:solidFill>
                <a:schemeClr val="dk1"/>
              </a:solidFill>
              <a:latin typeface="Verdana"/>
              <a:ea typeface="Verdana"/>
              <a:cs typeface="Verdana"/>
              <a:sym typeface="Verdana"/>
            </a:endParaRPr>
          </a:p>
          <a:p>
            <a:pPr marL="457200" lvl="0" indent="-317500" algn="l" rtl="0">
              <a:lnSpc>
                <a:spcPct val="150000"/>
              </a:lnSpc>
              <a:spcBef>
                <a:spcPts val="0"/>
              </a:spcBef>
              <a:spcAft>
                <a:spcPts val="0"/>
              </a:spcAft>
              <a:buClr>
                <a:schemeClr val="dk1"/>
              </a:buClr>
              <a:buSzPts val="1400"/>
              <a:buFont typeface="Verdana"/>
              <a:buChar char="●"/>
            </a:pPr>
            <a:r>
              <a:rPr lang="en" sz="1400">
                <a:solidFill>
                  <a:schemeClr val="dk1"/>
                </a:solidFill>
                <a:latin typeface="Verdana"/>
                <a:ea typeface="Verdana"/>
                <a:cs typeface="Verdana"/>
                <a:sym typeface="Verdana"/>
              </a:rPr>
              <a:t>Provide technical assistance for Microsoft Office Specialist certification exams</a:t>
            </a:r>
            <a:endParaRPr sz="1400">
              <a:solidFill>
                <a:schemeClr val="dk1"/>
              </a:solidFill>
              <a:latin typeface="Verdana"/>
              <a:ea typeface="Verdana"/>
              <a:cs typeface="Verdana"/>
              <a:sym typeface="Verdana"/>
            </a:endParaRPr>
          </a:p>
          <a:p>
            <a:pPr marL="457200" lvl="0" indent="-317500" algn="l" rtl="0">
              <a:lnSpc>
                <a:spcPct val="150000"/>
              </a:lnSpc>
              <a:spcBef>
                <a:spcPts val="0"/>
              </a:spcBef>
              <a:spcAft>
                <a:spcPts val="0"/>
              </a:spcAft>
              <a:buClr>
                <a:schemeClr val="dk1"/>
              </a:buClr>
              <a:buSzPts val="1400"/>
              <a:buFont typeface="Verdana"/>
              <a:buChar char="●"/>
            </a:pPr>
            <a:r>
              <a:rPr lang="en" sz="1400">
                <a:solidFill>
                  <a:schemeClr val="dk1"/>
                </a:solidFill>
                <a:latin typeface="Verdana"/>
                <a:ea typeface="Verdana"/>
                <a:cs typeface="Verdana"/>
                <a:sym typeface="Verdana"/>
              </a:rPr>
              <a:t>Provide technical assistance and/or resources on integrating CTE and academic instruction. </a:t>
            </a:r>
            <a:endParaRPr sz="1400">
              <a:solidFill>
                <a:schemeClr val="dk1"/>
              </a:solidFill>
              <a:latin typeface="Verdana"/>
              <a:ea typeface="Verdana"/>
              <a:cs typeface="Verdana"/>
              <a:sym typeface="Verdana"/>
            </a:endParaRPr>
          </a:p>
          <a:p>
            <a:pPr marL="457200" lvl="0" indent="-317500" algn="l" rtl="0">
              <a:lnSpc>
                <a:spcPct val="150000"/>
              </a:lnSpc>
              <a:spcBef>
                <a:spcPts val="0"/>
              </a:spcBef>
              <a:spcAft>
                <a:spcPts val="0"/>
              </a:spcAft>
              <a:buClr>
                <a:schemeClr val="dk1"/>
              </a:buClr>
              <a:buSzPts val="1400"/>
              <a:buFont typeface="Verdana"/>
              <a:buChar char="●"/>
            </a:pPr>
            <a:r>
              <a:rPr lang="en" sz="1400">
                <a:solidFill>
                  <a:schemeClr val="dk1"/>
                </a:solidFill>
                <a:latin typeface="Verdana"/>
                <a:ea typeface="Verdana"/>
                <a:cs typeface="Verdana"/>
                <a:sym typeface="Verdana"/>
              </a:rPr>
              <a:t>Assist LEA in the establishment of individual district CTE advisory committees.</a:t>
            </a:r>
            <a:endParaRPr sz="1400">
              <a:solidFill>
                <a:schemeClr val="dk1"/>
              </a:solidFill>
              <a:latin typeface="Verdana"/>
              <a:ea typeface="Verdana"/>
              <a:cs typeface="Verdana"/>
              <a:sym typeface="Verdana"/>
            </a:endParaRPr>
          </a:p>
          <a:p>
            <a:pPr marL="457200" lvl="0" indent="-317500" algn="l" rtl="0">
              <a:lnSpc>
                <a:spcPct val="150000"/>
              </a:lnSpc>
              <a:spcBef>
                <a:spcPts val="0"/>
              </a:spcBef>
              <a:spcAft>
                <a:spcPts val="0"/>
              </a:spcAft>
              <a:buClr>
                <a:schemeClr val="dk1"/>
              </a:buClr>
              <a:buSzPts val="1400"/>
              <a:buFont typeface="Verdana"/>
              <a:buChar char="●"/>
            </a:pPr>
            <a:r>
              <a:rPr lang="en" sz="1400">
                <a:solidFill>
                  <a:schemeClr val="dk1"/>
                </a:solidFill>
                <a:latin typeface="Verdana"/>
                <a:ea typeface="Verdana"/>
                <a:cs typeface="Verdana"/>
                <a:sym typeface="Verdana"/>
              </a:rPr>
              <a:t>Provide CTE Program Review/Evaluation, upon request. </a:t>
            </a:r>
            <a:endParaRPr sz="1400">
              <a:solidFill>
                <a:schemeClr val="dk1"/>
              </a:solidFill>
              <a:latin typeface="Verdana"/>
              <a:ea typeface="Verdana"/>
              <a:cs typeface="Verdana"/>
              <a:sym typeface="Verdana"/>
            </a:endParaRPr>
          </a:p>
          <a:p>
            <a:pPr marL="457200" lvl="0" indent="-317500" algn="l" rtl="0">
              <a:lnSpc>
                <a:spcPct val="150000"/>
              </a:lnSpc>
              <a:spcBef>
                <a:spcPts val="0"/>
              </a:spcBef>
              <a:spcAft>
                <a:spcPts val="0"/>
              </a:spcAft>
              <a:buClr>
                <a:schemeClr val="dk1"/>
              </a:buClr>
              <a:buSzPts val="1400"/>
              <a:buFont typeface="Verdana"/>
              <a:buChar char="●"/>
            </a:pPr>
            <a:r>
              <a:rPr lang="en" sz="1400">
                <a:solidFill>
                  <a:schemeClr val="dk1"/>
                </a:solidFill>
                <a:latin typeface="Verdana"/>
                <a:ea typeface="Verdana"/>
                <a:cs typeface="Verdana"/>
                <a:sym typeface="Verdana"/>
              </a:rPr>
              <a:t>Provide Business and Industry information that supports program development, implementation, and evaluation </a:t>
            </a:r>
            <a:endParaRPr sz="1400">
              <a:solidFill>
                <a:schemeClr val="dk1"/>
              </a:solidFill>
              <a:latin typeface="Verdana"/>
              <a:ea typeface="Verdana"/>
              <a:cs typeface="Verdana"/>
              <a:sym typeface="Verdana"/>
            </a:endParaRPr>
          </a:p>
          <a:p>
            <a:pPr marL="457200" lvl="0" indent="-317500" algn="l" rtl="0">
              <a:lnSpc>
                <a:spcPct val="150000"/>
              </a:lnSpc>
              <a:spcBef>
                <a:spcPts val="0"/>
              </a:spcBef>
              <a:spcAft>
                <a:spcPts val="0"/>
              </a:spcAft>
              <a:buClr>
                <a:schemeClr val="dk1"/>
              </a:buClr>
              <a:buSzPts val="1400"/>
              <a:buFont typeface="Verdana"/>
              <a:buChar char="●"/>
            </a:pPr>
            <a:r>
              <a:rPr lang="en" sz="1400">
                <a:solidFill>
                  <a:schemeClr val="dk1"/>
                </a:solidFill>
                <a:latin typeface="Verdana"/>
                <a:ea typeface="Verdana"/>
                <a:cs typeface="Verdana"/>
                <a:sym typeface="Verdana"/>
              </a:rPr>
              <a:t>Provide support with improving student outcomes and achieving accountability targets.</a:t>
            </a:r>
            <a:endParaRPr sz="1400">
              <a:solidFill>
                <a:schemeClr val="dk1"/>
              </a:solidFill>
              <a:latin typeface="Verdana"/>
              <a:ea typeface="Verdana"/>
              <a:cs typeface="Verdana"/>
              <a:sym typeface="Verdana"/>
            </a:endParaRPr>
          </a:p>
          <a:p>
            <a:pPr marL="0" lvl="0" indent="0" algn="l" rtl="0">
              <a:spcBef>
                <a:spcPts val="900"/>
              </a:spcBef>
              <a:spcAft>
                <a:spcPts val="1600"/>
              </a:spcAft>
              <a:buNone/>
            </a:pPr>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SSA Purchases</a:t>
            </a:r>
            <a:endParaRPr/>
          </a:p>
        </p:txBody>
      </p:sp>
      <p:pic>
        <p:nvPicPr>
          <p:cNvPr id="73" name="Google Shape;73;p16">
            <a:hlinkClick r:id="rId3"/>
          </p:cNvPr>
          <p:cNvPicPr preferRelativeResize="0"/>
          <p:nvPr/>
        </p:nvPicPr>
        <p:blipFill>
          <a:blip r:embed="rId4">
            <a:alphaModFix/>
          </a:blip>
          <a:stretch>
            <a:fillRect/>
          </a:stretch>
        </p:blipFill>
        <p:spPr>
          <a:xfrm>
            <a:off x="681900" y="572702"/>
            <a:ext cx="7257400" cy="3153875"/>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Examples of Allowable Expenditures</a:t>
            </a:r>
            <a:endParaRPr/>
          </a:p>
        </p:txBody>
      </p:sp>
      <p:sp>
        <p:nvSpPr>
          <p:cNvPr id="79" name="Google Shape;79;p17"/>
          <p:cNvSpPr txBox="1">
            <a:spLocks noGrp="1"/>
          </p:cNvSpPr>
          <p:nvPr>
            <p:ph type="body" idx="1"/>
          </p:nvPr>
        </p:nvSpPr>
        <p:spPr>
          <a:xfrm>
            <a:off x="311700" y="572700"/>
            <a:ext cx="8520600" cy="399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t>Development and acquisition of curriculum materials that include the essential knowledge and skills established by the State Board of Education (SBOE) for CTE</a:t>
            </a:r>
            <a:endParaRPr sz="1100"/>
          </a:p>
          <a:p>
            <a:pPr marL="0" lvl="0" indent="0" algn="l" rtl="0">
              <a:spcBef>
                <a:spcPts val="1600"/>
              </a:spcBef>
              <a:spcAft>
                <a:spcPts val="0"/>
              </a:spcAft>
              <a:buClr>
                <a:schemeClr val="dk1"/>
              </a:buClr>
              <a:buSzPts val="1100"/>
              <a:buFont typeface="Arial"/>
              <a:buNone/>
            </a:pPr>
            <a:r>
              <a:rPr lang="en" sz="1100"/>
              <a:t>Purchase of new state of the art equipment or modification of equipment to meet current business and industry specifications</a:t>
            </a:r>
            <a:endParaRPr sz="1100"/>
          </a:p>
          <a:p>
            <a:pPr marL="0" lvl="0" indent="0" algn="l" rtl="0">
              <a:spcBef>
                <a:spcPts val="1600"/>
              </a:spcBef>
              <a:spcAft>
                <a:spcPts val="0"/>
              </a:spcAft>
              <a:buClr>
                <a:schemeClr val="dk1"/>
              </a:buClr>
              <a:buSzPts val="1100"/>
              <a:buFont typeface="Arial"/>
              <a:buNone/>
            </a:pPr>
            <a:r>
              <a:rPr lang="en" sz="1100"/>
              <a:t>Professional development for academic and CTE teachers to integrate academic and career and technical skills</a:t>
            </a:r>
            <a:endParaRPr sz="1100"/>
          </a:p>
          <a:p>
            <a:pPr marL="0" lvl="0" indent="0" algn="l" rtl="0">
              <a:spcBef>
                <a:spcPts val="1600"/>
              </a:spcBef>
              <a:spcAft>
                <a:spcPts val="0"/>
              </a:spcAft>
              <a:buNone/>
            </a:pPr>
            <a:r>
              <a:rPr lang="en" sz="1100"/>
              <a:t>Supplemental accelerated instruction for students enrolled in CTE programs when such programs are designed to meet the special needs of and enhance the participation of individuals who are members of special populations</a:t>
            </a:r>
            <a:endParaRPr sz="1100"/>
          </a:p>
          <a:p>
            <a:pPr marL="0" lvl="0" indent="0" algn="l" rtl="0">
              <a:spcBef>
                <a:spcPts val="1600"/>
              </a:spcBef>
              <a:spcAft>
                <a:spcPts val="0"/>
              </a:spcAft>
              <a:buNone/>
            </a:pPr>
            <a:r>
              <a:rPr lang="en" sz="1100"/>
              <a:t>Acquisition of career interest and aptitude assessment materials and scoring costs, if applicable</a:t>
            </a:r>
            <a:endParaRPr sz="1100"/>
          </a:p>
          <a:p>
            <a:pPr marL="0" lvl="0" indent="0" algn="l" rtl="0">
              <a:spcBef>
                <a:spcPts val="1600"/>
              </a:spcBef>
              <a:spcAft>
                <a:spcPts val="0"/>
              </a:spcAft>
              <a:buNone/>
            </a:pPr>
            <a:r>
              <a:rPr lang="en" sz="1100"/>
              <a:t>Purchase of learning styles inventories and scoring costs, if applicable</a:t>
            </a:r>
            <a:endParaRPr sz="1100"/>
          </a:p>
          <a:p>
            <a:pPr marL="0" lvl="0" indent="0" algn="l" rtl="0">
              <a:spcBef>
                <a:spcPts val="1600"/>
              </a:spcBef>
              <a:spcAft>
                <a:spcPts val="0"/>
              </a:spcAft>
              <a:buNone/>
            </a:pPr>
            <a:r>
              <a:rPr lang="en" sz="1100"/>
              <a:t>Enhance and expand connections to postsecondary education, activities for career planning and guidance, integration of CTE with academics, or blocks of certifications for students only if the certifications will be reported to the state for the 2S1 technical skill attainment performance measure on the Perkins Program Effectiveness Report (PER).</a:t>
            </a:r>
            <a:endParaRPr sz="1100"/>
          </a:p>
          <a:p>
            <a:pPr marL="0" lvl="0" indent="0" algn="l" rtl="0">
              <a:spcBef>
                <a:spcPts val="1600"/>
              </a:spcBef>
              <a:spcAft>
                <a:spcPts val="0"/>
              </a:spcAft>
              <a:buClr>
                <a:schemeClr val="dk1"/>
              </a:buClr>
              <a:buSzPts val="1100"/>
              <a:buFont typeface="Arial"/>
              <a:buNone/>
            </a:pPr>
            <a:r>
              <a:rPr lang="en" sz="1100"/>
              <a:t>Audit and upgrade CTE programs to meet industry and articulation standards</a:t>
            </a:r>
            <a:endParaRPr sz="1100"/>
          </a:p>
          <a:p>
            <a:pPr marL="0" lvl="0" indent="0" algn="l" rtl="0">
              <a:spcBef>
                <a:spcPts val="1600"/>
              </a:spcBef>
              <a:spcAft>
                <a:spcPts val="1600"/>
              </a:spcAft>
              <a:buNone/>
            </a:pPr>
            <a:endParaRPr sz="110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85" name="Google Shape;85;p18"/>
          <p:cNvPicPr preferRelativeResize="0"/>
          <p:nvPr/>
        </p:nvPicPr>
        <p:blipFill>
          <a:blip r:embed="rId3">
            <a:alphaModFix/>
          </a:blip>
          <a:stretch>
            <a:fillRect/>
          </a:stretch>
        </p:blipFill>
        <p:spPr>
          <a:xfrm>
            <a:off x="-5" y="0"/>
            <a:ext cx="3975075" cy="1851725"/>
          </a:xfrm>
          <a:prstGeom prst="rect">
            <a:avLst/>
          </a:prstGeom>
          <a:noFill/>
          <a:ln>
            <a:noFill/>
          </a:ln>
        </p:spPr>
      </p:pic>
      <p:pic>
        <p:nvPicPr>
          <p:cNvPr id="86" name="Google Shape;86;p18"/>
          <p:cNvPicPr preferRelativeResize="0"/>
          <p:nvPr/>
        </p:nvPicPr>
        <p:blipFill>
          <a:blip r:embed="rId4">
            <a:alphaModFix/>
          </a:blip>
          <a:stretch>
            <a:fillRect/>
          </a:stretch>
        </p:blipFill>
        <p:spPr>
          <a:xfrm>
            <a:off x="5810300" y="-2"/>
            <a:ext cx="3333699" cy="2323725"/>
          </a:xfrm>
          <a:prstGeom prst="rect">
            <a:avLst/>
          </a:prstGeom>
          <a:noFill/>
          <a:ln>
            <a:noFill/>
          </a:ln>
        </p:spPr>
      </p:pic>
      <p:pic>
        <p:nvPicPr>
          <p:cNvPr id="87" name="Google Shape;87;p18"/>
          <p:cNvPicPr preferRelativeResize="0"/>
          <p:nvPr/>
        </p:nvPicPr>
        <p:blipFill>
          <a:blip r:embed="rId5">
            <a:alphaModFix/>
          </a:blip>
          <a:stretch>
            <a:fillRect/>
          </a:stretch>
        </p:blipFill>
        <p:spPr>
          <a:xfrm>
            <a:off x="152400" y="2620925"/>
            <a:ext cx="2599125" cy="2370175"/>
          </a:xfrm>
          <a:prstGeom prst="rect">
            <a:avLst/>
          </a:prstGeom>
          <a:noFill/>
          <a:ln>
            <a:noFill/>
          </a:ln>
        </p:spPr>
      </p:pic>
      <p:pic>
        <p:nvPicPr>
          <p:cNvPr id="88" name="Google Shape;88;p18"/>
          <p:cNvPicPr preferRelativeResize="0"/>
          <p:nvPr/>
        </p:nvPicPr>
        <p:blipFill>
          <a:blip r:embed="rId6">
            <a:alphaModFix/>
          </a:blip>
          <a:stretch>
            <a:fillRect/>
          </a:stretch>
        </p:blipFill>
        <p:spPr>
          <a:xfrm>
            <a:off x="4644588" y="3228150"/>
            <a:ext cx="4499425" cy="1915350"/>
          </a:xfrm>
          <a:prstGeom prst="rect">
            <a:avLst/>
          </a:prstGeom>
          <a:noFill/>
          <a:ln>
            <a:noFill/>
          </a:ln>
        </p:spPr>
      </p:pic>
      <p:pic>
        <p:nvPicPr>
          <p:cNvPr id="89" name="Google Shape;89;p18"/>
          <p:cNvPicPr preferRelativeResize="0"/>
          <p:nvPr/>
        </p:nvPicPr>
        <p:blipFill>
          <a:blip r:embed="rId7">
            <a:alphaModFix/>
          </a:blip>
          <a:stretch>
            <a:fillRect/>
          </a:stretch>
        </p:blipFill>
        <p:spPr>
          <a:xfrm>
            <a:off x="2696350" y="1954138"/>
            <a:ext cx="3181350" cy="1171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Target Occupations</a:t>
            </a:r>
            <a:endParaRPr/>
          </a:p>
        </p:txBody>
      </p:sp>
      <p:sp>
        <p:nvSpPr>
          <p:cNvPr id="95" name="Google Shape;95;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96" name="Google Shape;96;p19">
            <a:hlinkClick r:id="rId3"/>
          </p:cNvPr>
          <p:cNvPicPr preferRelativeResize="0"/>
          <p:nvPr/>
        </p:nvPicPr>
        <p:blipFill>
          <a:blip r:embed="rId4">
            <a:alphaModFix/>
          </a:blip>
          <a:stretch>
            <a:fillRect/>
          </a:stretch>
        </p:blipFill>
        <p:spPr>
          <a:xfrm>
            <a:off x="1287677" y="1152475"/>
            <a:ext cx="6382750" cy="3772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Perkins V - Programs of Study</a:t>
            </a:r>
            <a:endParaRPr/>
          </a:p>
        </p:txBody>
      </p:sp>
      <p:pic>
        <p:nvPicPr>
          <p:cNvPr id="102" name="Google Shape;102;p20">
            <a:hlinkClick r:id="rId3"/>
          </p:cNvPr>
          <p:cNvPicPr preferRelativeResize="0"/>
          <p:nvPr/>
        </p:nvPicPr>
        <p:blipFill>
          <a:blip r:embed="rId4">
            <a:alphaModFix/>
          </a:blip>
          <a:stretch>
            <a:fillRect/>
          </a:stretch>
        </p:blipFill>
        <p:spPr>
          <a:xfrm>
            <a:off x="1064550" y="1152475"/>
            <a:ext cx="6391450" cy="37114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Industry-Based Certifications for Accountability</a:t>
            </a:r>
            <a:endParaRPr/>
          </a:p>
        </p:txBody>
      </p:sp>
      <p:pic>
        <p:nvPicPr>
          <p:cNvPr id="108" name="Google Shape;108;p21"/>
          <p:cNvPicPr preferRelativeResize="0"/>
          <p:nvPr/>
        </p:nvPicPr>
        <p:blipFill>
          <a:blip r:embed="rId4">
            <a:alphaModFix/>
          </a:blip>
          <a:stretch>
            <a:fillRect/>
          </a:stretch>
        </p:blipFill>
        <p:spPr>
          <a:xfrm>
            <a:off x="0" y="1435573"/>
            <a:ext cx="9144000" cy="3283054"/>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475</Words>
  <Application>Microsoft Office PowerPoint</Application>
  <PresentationFormat>On-screen Show (16:9)</PresentationFormat>
  <Paragraphs>47</Paragraphs>
  <Slides>17</Slides>
  <Notes>17</Notes>
  <HiddenSlides>5</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Simple Light</vt:lpstr>
      <vt:lpstr>Grand Saline  CTE Advisory Committee Meeting</vt:lpstr>
      <vt:lpstr>SSA Member Benefits</vt:lpstr>
      <vt:lpstr>SSA Member Benefits, cont’d. </vt:lpstr>
      <vt:lpstr>SSA Purchases</vt:lpstr>
      <vt:lpstr>Examples of Allowable Expenditures</vt:lpstr>
      <vt:lpstr>Slide 6</vt:lpstr>
      <vt:lpstr>Target Occupations</vt:lpstr>
      <vt:lpstr>Perkins V - Programs of Study</vt:lpstr>
      <vt:lpstr>Industry-Based Certifications for Accountability</vt:lpstr>
      <vt:lpstr>IBC One-Page Reference Documents</vt:lpstr>
      <vt:lpstr>CTE Funding</vt:lpstr>
      <vt:lpstr>MOS Certification Exams</vt:lpstr>
      <vt:lpstr>Summary of Finances</vt:lpstr>
      <vt:lpstr>Slide 14</vt:lpstr>
      <vt:lpstr>Slide 15</vt:lpstr>
      <vt:lpstr>Upcoming Sessions</vt:lpstr>
      <vt:lpstr>CTE Livebinders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Grand Saline  CTE Advisory Committee Meeting</dc:title>
  <dc:creator>Knight, Adrian</dc:creator>
  <cp:lastModifiedBy>Debby Morse</cp:lastModifiedBy>
  <cp:revision>1</cp:revision>
  <dcterms:modified xsi:type="dcterms:W3CDTF">2019-09-17T14:02:49Z</dcterms:modified>
</cp:coreProperties>
</file>